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4" r:id="rId1"/>
  </p:sldMasterIdLst>
  <p:notesMasterIdLst>
    <p:notesMasterId r:id="rId47"/>
  </p:notesMasterIdLst>
  <p:sldIdLst>
    <p:sldId id="256" r:id="rId2"/>
    <p:sldId id="277" r:id="rId3"/>
    <p:sldId id="300" r:id="rId4"/>
    <p:sldId id="301" r:id="rId5"/>
    <p:sldId id="302" r:id="rId6"/>
    <p:sldId id="303" r:id="rId7"/>
    <p:sldId id="276" r:id="rId8"/>
    <p:sldId id="279" r:id="rId9"/>
    <p:sldId id="258" r:id="rId10"/>
    <p:sldId id="281" r:id="rId11"/>
    <p:sldId id="259" r:id="rId12"/>
    <p:sldId id="261" r:id="rId13"/>
    <p:sldId id="270" r:id="rId14"/>
    <p:sldId id="260" r:id="rId15"/>
    <p:sldId id="262" r:id="rId16"/>
    <p:sldId id="271" r:id="rId17"/>
    <p:sldId id="266" r:id="rId18"/>
    <p:sldId id="272" r:id="rId19"/>
    <p:sldId id="267" r:id="rId20"/>
    <p:sldId id="268" r:id="rId21"/>
    <p:sldId id="269" r:id="rId22"/>
    <p:sldId id="273" r:id="rId23"/>
    <p:sldId id="263" r:id="rId24"/>
    <p:sldId id="275" r:id="rId25"/>
    <p:sldId id="274" r:id="rId26"/>
    <p:sldId id="265" r:id="rId27"/>
    <p:sldId id="278" r:id="rId28"/>
    <p:sldId id="282" r:id="rId29"/>
    <p:sldId id="283" r:id="rId30"/>
    <p:sldId id="285" r:id="rId31"/>
    <p:sldId id="284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5" r:id="rId43"/>
    <p:sldId id="299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3E7D6-26AC-4B79-94CF-2D120FF428DC}" type="datetimeFigureOut">
              <a:rPr lang="es-ES" smtClean="0"/>
              <a:t>19/10/2017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48AC-C579-4559-8D67-A381FF5E9B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6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97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94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1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5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9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53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0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7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9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1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28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5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5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openxmlformats.org/officeDocument/2006/relationships/video" Target="../media/media2.mp4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28.png"/><Relationship Id="rId2" Type="http://schemas.openxmlformats.org/officeDocument/2006/relationships/video" Target="../media/media2.mp4"/><Relationship Id="rId16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openxmlformats.org/officeDocument/2006/relationships/slideLayout" Target="../slideLayouts/slideLayout2.xml"/><Relationship Id="rId5" Type="http://schemas.microsoft.com/office/2007/relationships/media" Target="../media/media5.mp4"/><Relationship Id="rId15" Type="http://schemas.openxmlformats.org/officeDocument/2006/relationships/image" Target="../media/image41.png"/><Relationship Id="rId10" Type="http://schemas.openxmlformats.org/officeDocument/2006/relationships/video" Target="../media/media7.mp4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microsoft.com/office/2007/relationships/media" Target="../media/media9.mp4"/><Relationship Id="rId18" Type="http://schemas.openxmlformats.org/officeDocument/2006/relationships/image" Target="../media/image38.png"/><Relationship Id="rId3" Type="http://schemas.microsoft.com/office/2007/relationships/media" Target="../media/media4.mp4"/><Relationship Id="rId21" Type="http://schemas.openxmlformats.org/officeDocument/2006/relationships/image" Target="../media/image45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openxmlformats.org/officeDocument/2006/relationships/image" Target="../media/image37.png"/><Relationship Id="rId2" Type="http://schemas.openxmlformats.org/officeDocument/2006/relationships/video" Target="../media/media2.mp4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microsoft.com/office/2007/relationships/media" Target="../media/media2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5" Type="http://schemas.microsoft.com/office/2007/relationships/media" Target="../media/media5.mp4"/><Relationship Id="rId15" Type="http://schemas.openxmlformats.org/officeDocument/2006/relationships/slideLayout" Target="../slideLayouts/slideLayout2.xml"/><Relationship Id="rId10" Type="http://schemas.openxmlformats.org/officeDocument/2006/relationships/video" Target="../media/media7.mp4"/><Relationship Id="rId19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206" y="3002870"/>
            <a:ext cx="8001000" cy="2971801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Proyecto fin de grado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4247" y="3251446"/>
            <a:ext cx="6986095" cy="2071456"/>
          </a:xfrm>
        </p:spPr>
        <p:txBody>
          <a:bodyPr>
            <a:normAutofit/>
          </a:bodyPr>
          <a:lstStyle/>
          <a:p>
            <a:pPr algn="ctr"/>
            <a:r>
              <a:rPr lang="es-ES_tradnl" sz="8000" dirty="0" smtClean="0">
                <a:solidFill>
                  <a:schemeClr val="tx1"/>
                </a:solidFill>
              </a:rPr>
              <a:t>planGO</a:t>
            </a:r>
            <a:endParaRPr lang="es-ES" sz="8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7" r="18162"/>
          <a:stretch/>
        </p:blipFill>
        <p:spPr>
          <a:xfrm>
            <a:off x="5817919" y="605600"/>
            <a:ext cx="2438749" cy="2272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2891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771" y="2278447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2000" dirty="0" smtClean="0">
                <a:solidFill>
                  <a:schemeClr val="tx1"/>
                </a:solidFill>
              </a:rPr>
              <a:t>Funcional</a:t>
            </a:r>
            <a:endParaRPr lang="es-E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962" y="18331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Login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896706" y="3343352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896706" y="358925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8" y="1690385"/>
            <a:ext cx="2661225" cy="453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4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51" y="22371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Registro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69" cy="4536400"/>
          </a:xfrm>
        </p:spPr>
      </p:pic>
      <p:sp>
        <p:nvSpPr>
          <p:cNvPr id="7" name="Right Arrow 6"/>
          <p:cNvSpPr/>
          <p:nvPr/>
        </p:nvSpPr>
        <p:spPr>
          <a:xfrm>
            <a:off x="4755802" y="3542744"/>
            <a:ext cx="1962913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755801" y="3771443"/>
            <a:ext cx="20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Datos erróneos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50" y="1690385"/>
            <a:ext cx="2662670" cy="453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49" y="1653216"/>
            <a:ext cx="2662669" cy="453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169038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2883565"/>
            <a:ext cx="2804530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407674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65" y="5269925"/>
            <a:ext cx="2804529" cy="919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Left Brace 17"/>
          <p:cNvSpPr/>
          <p:nvPr/>
        </p:nvSpPr>
        <p:spPr>
          <a:xfrm>
            <a:off x="7088742" y="1567463"/>
            <a:ext cx="266330" cy="481169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1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Registro y login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41131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899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Home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8" y="1593980"/>
            <a:ext cx="2677238" cy="45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7223189" y="524670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ight Arrow 7"/>
          <p:cNvSpPr/>
          <p:nvPr/>
        </p:nvSpPr>
        <p:spPr>
          <a:xfrm rot="19705196">
            <a:off x="7029346" y="3568682"/>
            <a:ext cx="1453715" cy="24945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 rot="10800000">
            <a:off x="3682888" y="5203982"/>
            <a:ext cx="1109709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" t="194" r="1139" b="636"/>
          <a:stretch/>
        </p:blipFill>
        <p:spPr>
          <a:xfrm>
            <a:off x="8570733" y="4180313"/>
            <a:ext cx="1359104" cy="229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>
          <a:xfrm>
            <a:off x="8570733" y="1593980"/>
            <a:ext cx="1359104" cy="2290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>
          <a:xfrm>
            <a:off x="2190655" y="1593980"/>
            <a:ext cx="1421248" cy="23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13001825">
            <a:off x="3615932" y="3565294"/>
            <a:ext cx="1366450" cy="229105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"/>
          <a:stretch/>
        </p:blipFill>
        <p:spPr>
          <a:xfrm>
            <a:off x="2190654" y="4179980"/>
            <a:ext cx="1421248" cy="2296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7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742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Header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2" y="1697848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81" y="5675913"/>
            <a:ext cx="5055200" cy="823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3719011">
            <a:off x="865914" y="2891139"/>
            <a:ext cx="1594748" cy="333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6" y="2916565"/>
            <a:ext cx="2015760" cy="3583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2" y="1697848"/>
            <a:ext cx="2026720" cy="3602641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4399733">
            <a:off x="9834507" y="4978368"/>
            <a:ext cx="1544191" cy="26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ight Arrow 25"/>
          <p:cNvSpPr/>
          <p:nvPr/>
        </p:nvSpPr>
        <p:spPr>
          <a:xfrm rot="1368317">
            <a:off x="5882406" y="2381916"/>
            <a:ext cx="2186256" cy="28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0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Header y ayuda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amigos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11" y="1610258"/>
            <a:ext cx="2816010" cy="47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68" y="1610258"/>
            <a:ext cx="2816010" cy="479764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193909">
            <a:off x="4234875" y="2914797"/>
            <a:ext cx="3606841" cy="2061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44" y="1473693"/>
            <a:ext cx="5241600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6600" u="sng" dirty="0" smtClean="0">
                <a:solidFill>
                  <a:schemeClr val="tx1"/>
                </a:solidFill>
              </a:rPr>
              <a:t/>
            </a:r>
            <a:br>
              <a:rPr lang="es-ES_tradnl" sz="6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59177" y="3219065"/>
            <a:ext cx="1060282" cy="86113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Login-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0194" y="23251"/>
            <a:ext cx="3844547" cy="68347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844" y="3788987"/>
            <a:ext cx="524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Añadir amigos</a:t>
            </a:r>
            <a:endParaRPr lang="es-ES" sz="48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0192" y="23251"/>
            <a:ext cx="3857625" cy="6858000"/>
          </a:xfrm>
          <a:prstGeom prst="rect">
            <a:avLst/>
          </a:prstGeom>
        </p:spPr>
      </p:pic>
      <p:pic>
        <p:nvPicPr>
          <p:cNvPr id="4" name="amigos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0192" y="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1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Left Arrow 7"/>
          <p:cNvSpPr/>
          <p:nvPr/>
        </p:nvSpPr>
        <p:spPr>
          <a:xfrm>
            <a:off x="3635405" y="4270159"/>
            <a:ext cx="1016494" cy="65694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Texto</a:t>
            </a:r>
            <a:endParaRPr lang="es-ES" dirty="0"/>
          </a:p>
        </p:txBody>
      </p:sp>
      <p:sp>
        <p:nvSpPr>
          <p:cNvPr id="11" name="Right Arrow 10"/>
          <p:cNvSpPr/>
          <p:nvPr/>
        </p:nvSpPr>
        <p:spPr>
          <a:xfrm>
            <a:off x="7381780" y="4270160"/>
            <a:ext cx="1074200" cy="72796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Fecha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82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1. </a:t>
            </a:r>
            <a:r>
              <a:rPr lang="es-ES_tradnl" sz="6600" dirty="0" smtClean="0">
                <a:solidFill>
                  <a:schemeClr val="tx1"/>
                </a:solidFill>
              </a:rPr>
              <a:t>Introducción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789" y="1681507"/>
            <a:ext cx="10067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Este Trabajo Fin de Grado consiste en el desarrollo de una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aplicación móvil híbrida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</a:t>
            </a:r>
          </a:p>
          <a:p>
            <a:pPr algn="just"/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La funcionalidad principal de la aplicación es la </a:t>
            </a:r>
            <a:r>
              <a:rPr lang="es-ES" sz="2400" u="sng" dirty="0" smtClean="0">
                <a:solidFill>
                  <a:schemeClr val="tx1">
                    <a:lumMod val="95000"/>
                  </a:schemeClr>
                </a:solidFill>
              </a:rPr>
              <a:t>organización de eventos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 Tomar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decisiones cuando el grupo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personas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amplio suele hacerse difícil.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desarrollo se ha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llevado a cabo utilizando una serie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 frameworks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muy utilizados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hoy en día:</a:t>
            </a:r>
          </a:p>
          <a:p>
            <a:endParaRPr lang="es-ES" sz="2400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Angular.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Ionic 2.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Express.</a:t>
            </a:r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550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2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0767"/>
            <a:ext cx="2357024" cy="4189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7437161" y="4270160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4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56" y="2414720"/>
            <a:ext cx="2456898" cy="4185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86501" y="4141672"/>
            <a:ext cx="1074200" cy="727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396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72" y="0"/>
            <a:ext cx="11274641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Pantalla de 	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>Nueva encuesta: paso </a:t>
            </a:r>
            <a:r>
              <a:rPr lang="es-ES_tradnl" sz="6600" dirty="0">
                <a:solidFill>
                  <a:schemeClr val="tx1"/>
                </a:solidFill>
              </a:rPr>
              <a:t>3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357024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80" y="2410766"/>
            <a:ext cx="2459219" cy="4189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5" y="2325052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Creación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Votaciones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48" y="1610253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6" y="1610253"/>
            <a:ext cx="2749836" cy="4684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27" y="1610253"/>
            <a:ext cx="2749836" cy="46849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 flipV="1">
            <a:off x="3799642" y="2805344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ight Arrow 12"/>
          <p:cNvSpPr/>
          <p:nvPr/>
        </p:nvSpPr>
        <p:spPr>
          <a:xfrm flipV="1">
            <a:off x="7271159" y="4839810"/>
            <a:ext cx="1098331" cy="28347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Votar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85" y="1610257"/>
            <a:ext cx="2749836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35" y="1610256"/>
            <a:ext cx="2648205" cy="4684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0437177" cy="147857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sz="6600" dirty="0" smtClean="0">
                <a:solidFill>
                  <a:schemeClr val="tx1"/>
                </a:solidFill>
              </a:rPr>
              <a:t>Pantalla de Mis encuestas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57" y="1778934"/>
            <a:ext cx="2723200" cy="463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5194442" y="3203039"/>
            <a:ext cx="1687705" cy="84517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/>
          <p:cNvSpPr txBox="1"/>
          <p:nvPr/>
        </p:nvSpPr>
        <p:spPr>
          <a:xfrm flipH="1">
            <a:off x="5402253" y="3440962"/>
            <a:ext cx="127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7646632" y="1778933"/>
            <a:ext cx="2790545" cy="467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409" y="531186"/>
            <a:ext cx="4017148" cy="2455585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5600" b="1" u="sng" dirty="0" smtClean="0">
                <a:solidFill>
                  <a:schemeClr val="tx1"/>
                </a:solidFill>
              </a:rPr>
              <a:t>Video explicativo:</a:t>
            </a:r>
            <a:r>
              <a:rPr lang="es-ES_tradnl" sz="5600" u="sng" dirty="0" smtClean="0">
                <a:solidFill>
                  <a:schemeClr val="tx1"/>
                </a:solidFill>
              </a:rPr>
              <a:t/>
            </a:r>
            <a:br>
              <a:rPr lang="es-ES_tradnl" sz="5600" u="sng" dirty="0" smtClean="0">
                <a:solidFill>
                  <a:schemeClr val="tx1"/>
                </a:solidFill>
              </a:rPr>
            </a:br>
            <a:r>
              <a:rPr lang="es-ES_tradnl" sz="6600" dirty="0" smtClean="0">
                <a:solidFill>
                  <a:schemeClr val="tx1"/>
                </a:solidFill>
              </a:rPr>
              <a:t/>
            </a:r>
            <a:br>
              <a:rPr lang="es-ES_tradnl" sz="6600" dirty="0" smtClean="0">
                <a:solidFill>
                  <a:schemeClr val="tx1"/>
                </a:solidFill>
              </a:rPr>
            </a:b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9" y="2325052"/>
            <a:ext cx="401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Detalle encuesta</a:t>
            </a:r>
            <a:endParaRPr lang="es-ES" sz="4000" dirty="0"/>
          </a:p>
        </p:txBody>
      </p:sp>
      <p:pic>
        <p:nvPicPr>
          <p:cNvPr id="3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27983" y="23251"/>
            <a:ext cx="3857625" cy="6858000"/>
          </a:xfrm>
          <a:prstGeom prst="rect">
            <a:avLst/>
          </a:prstGeom>
        </p:spPr>
      </p:pic>
      <p:pic>
        <p:nvPicPr>
          <p:cNvPr id="8" name="header-help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391" y="23251"/>
            <a:ext cx="3857625" cy="6858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409678" y="4456590"/>
            <a:ext cx="1601384" cy="119772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Fecha</a:t>
            </a:r>
            <a:endParaRPr lang="es-ES" sz="2800" dirty="0"/>
          </a:p>
        </p:txBody>
      </p:sp>
      <p:sp>
        <p:nvSpPr>
          <p:cNvPr id="12" name="Left Arrow 11"/>
          <p:cNvSpPr/>
          <p:nvPr/>
        </p:nvSpPr>
        <p:spPr>
          <a:xfrm>
            <a:off x="4070409" y="4456590"/>
            <a:ext cx="1522523" cy="11977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Texto</a:t>
            </a:r>
            <a:endParaRPr lang="es-ES" sz="2800" dirty="0"/>
          </a:p>
        </p:txBody>
      </p:sp>
      <p:pic>
        <p:nvPicPr>
          <p:cNvPr id="4" name="poll-tex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323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oll-date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25915" y="23251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voto-text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2255" y="23251"/>
            <a:ext cx="3857625" cy="6858000"/>
          </a:xfrm>
          <a:prstGeom prst="rect">
            <a:avLst/>
          </a:prstGeom>
        </p:spPr>
      </p:pic>
      <p:pic>
        <p:nvPicPr>
          <p:cNvPr id="6" name="vote-date1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221779" y="23251"/>
            <a:ext cx="3857625" cy="6858000"/>
          </a:xfrm>
          <a:prstGeom prst="rect">
            <a:avLst/>
          </a:prstGeom>
        </p:spPr>
      </p:pic>
      <p:pic>
        <p:nvPicPr>
          <p:cNvPr id="7" name="recuento-texto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119" y="23251"/>
            <a:ext cx="3857625" cy="6858000"/>
          </a:xfrm>
          <a:prstGeom prst="rect">
            <a:avLst/>
          </a:prstGeom>
        </p:spPr>
      </p:pic>
      <p:pic>
        <p:nvPicPr>
          <p:cNvPr id="9" name="recuento-fecha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213507" y="2325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11" y="292008"/>
            <a:ext cx="10156054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2.2 Backend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9" y="3033339"/>
            <a:ext cx="4243693" cy="282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68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526959"/>
            <a:ext cx="87800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u="sng" dirty="0"/>
              <a:t>S</a:t>
            </a:r>
            <a:r>
              <a:rPr lang="es-ES" sz="2400" b="1" u="sng" dirty="0" smtClean="0"/>
              <a:t>ervidor</a:t>
            </a:r>
            <a:r>
              <a:rPr lang="es-ES" sz="2400" dirty="0" smtClean="0"/>
              <a:t>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es un ordenador u otro tipo de equipo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informático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encargado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suministrar información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a una serie de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clientes.</a:t>
            </a:r>
          </a:p>
          <a:p>
            <a:pPr algn="just"/>
            <a:endParaRPr lang="es-ES" sz="2400" dirty="0" smtClean="0"/>
          </a:p>
          <a:p>
            <a:pPr algn="just"/>
            <a:endParaRPr lang="es-ES" sz="2400" dirty="0" smtClean="0"/>
          </a:p>
          <a:p>
            <a:pPr algn="just"/>
            <a:r>
              <a:rPr lang="es-ES" sz="2400" b="1" u="sng" dirty="0" smtClean="0">
                <a:solidFill>
                  <a:schemeClr val="accent6"/>
                </a:solidFill>
              </a:rPr>
              <a:t>ESTE PROYECTO UTILIZA: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Servicios REST</a:t>
            </a:r>
            <a:r>
              <a:rPr lang="es-ES" sz="2400" b="1" dirty="0" smtClean="0"/>
              <a:t> </a:t>
            </a:r>
            <a:r>
              <a:rPr lang="es-ES" sz="2400" dirty="0" smtClean="0"/>
              <a:t>(’</a:t>
            </a:r>
            <a:r>
              <a:rPr lang="es-ES" sz="2400" dirty="0" err="1" smtClean="0"/>
              <a:t>Representational</a:t>
            </a:r>
            <a:r>
              <a:rPr lang="es-ES" sz="2400" dirty="0" smtClean="0"/>
              <a:t> </a:t>
            </a:r>
            <a:r>
              <a:rPr lang="es-ES" sz="2400" dirty="0" err="1" smtClean="0"/>
              <a:t>State</a:t>
            </a:r>
            <a:r>
              <a:rPr lang="es-ES" sz="2400" dirty="0"/>
              <a:t> </a:t>
            </a:r>
            <a:r>
              <a:rPr lang="es-ES" sz="2400" dirty="0" smtClean="0"/>
              <a:t>Transfer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’): Un servicio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REST no tiene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estado,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entre dos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llamadas,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el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servicio pierde </a:t>
            </a:r>
            <a:r>
              <a:rPr lang="es-ES" sz="2400" dirty="0">
                <a:solidFill>
                  <a:schemeClr val="tx1">
                    <a:lumMod val="95000"/>
                  </a:schemeClr>
                </a:solidFill>
              </a:rPr>
              <a:t>todos sus datos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u="sng" dirty="0" smtClean="0"/>
              <a:t>Express</a:t>
            </a:r>
            <a:r>
              <a:rPr lang="es-ES" sz="2400" dirty="0" smtClean="0"/>
              <a:t>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el servidor esta desarrollado en un framework de  Node.js.</a:t>
            </a:r>
            <a:endParaRPr lang="es-ES" sz="2400" dirty="0">
              <a:solidFill>
                <a:schemeClr val="tx1">
                  <a:lumMod val="95000"/>
                </a:schemeClr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5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1.1 Angular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7804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Servidor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274836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APP.JS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Modelos</a:t>
            </a:r>
          </a:p>
          <a:p>
            <a:endParaRPr lang="es-ES" sz="48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4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68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992" y="1038687"/>
            <a:ext cx="878001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APP.JS</a:t>
            </a:r>
          </a:p>
          <a:p>
            <a:pPr algn="just"/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Dependencias: </a:t>
            </a:r>
            <a:endParaRPr lang="es-ES" sz="2400" dirty="0"/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Configuración: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se define el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bodyParser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 para decodificar la información que se recibe y lo expone en cada </a:t>
            </a:r>
            <a:r>
              <a:rPr lang="es-ES" sz="2400" dirty="0" err="1" smtClean="0">
                <a:solidFill>
                  <a:schemeClr val="tx1">
                    <a:lumMod val="95000"/>
                  </a:schemeClr>
                </a:solidFill>
              </a:rPr>
              <a:t>request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pPr algn="just"/>
            <a:endParaRPr lang="es-ES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Rutas: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declaración de ruta con su correspondiente método y función a 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/>
              <a:t>Listen: </a:t>
            </a:r>
            <a:r>
              <a:rPr lang="es-ES" sz="2400" dirty="0" smtClean="0">
                <a:solidFill>
                  <a:schemeClr val="tx1">
                    <a:lumMod val="95000"/>
                  </a:schemeClr>
                </a:solidFill>
              </a:rPr>
              <a:t>puerto e IP donde está disponible el servidor.</a:t>
            </a:r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6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User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319" y="3382392"/>
            <a:ext cx="7260478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Poll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9" y="3238827"/>
            <a:ext cx="5185113" cy="33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err="1" smtClean="0"/>
              <a:t>Friend</a:t>
            </a:r>
            <a:endParaRPr lang="es-E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03" y="3788416"/>
            <a:ext cx="6762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Vote</a:t>
            </a:r>
            <a:endParaRPr lang="es-E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50304"/>
            <a:ext cx="5572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Pending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547" y="3669354"/>
            <a:ext cx="61245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Modelos</a:t>
            </a:r>
          </a:p>
          <a:p>
            <a:pPr algn="just"/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r>
              <a:rPr lang="es-ES" sz="2400" dirty="0"/>
              <a:t>Los modelos son creados </a:t>
            </a:r>
            <a:r>
              <a:rPr lang="es-ES" sz="2400" dirty="0" smtClean="0"/>
              <a:t>para </a:t>
            </a:r>
            <a:r>
              <a:rPr lang="es-ES" sz="2400" dirty="0"/>
              <a:t>poder guardar </a:t>
            </a:r>
            <a:r>
              <a:rPr lang="es-ES" sz="2400" dirty="0" smtClean="0"/>
              <a:t>la información </a:t>
            </a:r>
            <a:r>
              <a:rPr lang="es-ES" sz="2400" dirty="0"/>
              <a:t>en la </a:t>
            </a:r>
            <a:r>
              <a:rPr lang="es-ES" sz="2400" dirty="0" smtClean="0"/>
              <a:t>base de </a:t>
            </a:r>
            <a:r>
              <a:rPr lang="es-ES" sz="2400" dirty="0"/>
              <a:t>datos siguiendo el esquema</a:t>
            </a:r>
            <a:r>
              <a:rPr lang="es-ES" sz="2400" dirty="0" smtClean="0"/>
              <a:t>.</a:t>
            </a:r>
          </a:p>
          <a:p>
            <a:pPr algn="just"/>
            <a:endParaRPr lang="es-ES" sz="20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  <p:sp>
        <p:nvSpPr>
          <p:cNvPr id="9" name="Right Arrow 8"/>
          <p:cNvSpPr/>
          <p:nvPr/>
        </p:nvSpPr>
        <p:spPr>
          <a:xfrm>
            <a:off x="2003499" y="3982702"/>
            <a:ext cx="1911554" cy="19641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Send</a:t>
            </a:r>
            <a:endParaRPr lang="es-ES" sz="2400" dirty="0" smtClean="0"/>
          </a:p>
          <a:p>
            <a:pPr algn="ctr"/>
            <a:r>
              <a:rPr lang="es-ES" sz="2400" dirty="0" smtClean="0"/>
              <a:t>vote</a:t>
            </a:r>
            <a:endParaRPr lang="es-E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97" y="3669354"/>
            <a:ext cx="55721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Servidor Express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Controladores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Funciones </a:t>
            </a:r>
            <a:r>
              <a:rPr lang="es-ES" sz="2400" dirty="0"/>
              <a:t>que reciben una entrada (</a:t>
            </a:r>
            <a:r>
              <a:rPr lang="es-ES" sz="2400" dirty="0" err="1"/>
              <a:t>request</a:t>
            </a:r>
            <a:r>
              <a:rPr lang="es-ES" sz="2400" dirty="0"/>
              <a:t>) y una salida (response). Lo </a:t>
            </a:r>
            <a:r>
              <a:rPr lang="es-ES" sz="2400" dirty="0" smtClean="0"/>
              <a:t>que sucede </a:t>
            </a:r>
            <a:r>
              <a:rPr lang="es-ES" sz="2400" dirty="0"/>
              <a:t>entre la entrada y la salida es el controlador.</a:t>
            </a:r>
            <a:endParaRPr lang="es-ES" sz="2400" b="1" u="sng" dirty="0">
              <a:solidFill>
                <a:schemeClr val="accent6"/>
              </a:solidFill>
            </a:endParaRPr>
          </a:p>
          <a:p>
            <a:pPr algn="just"/>
            <a:endParaRPr lang="es-ES" sz="2400" dirty="0" smtClean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376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5992" y="1965365"/>
            <a:ext cx="878001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ES" sz="3200" b="1" u="sng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Colecciones: 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Documentos:</a:t>
            </a:r>
          </a:p>
          <a:p>
            <a:endParaRPr lang="es-ES" sz="3000" b="1" u="sng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u="sng" dirty="0" smtClean="0">
                <a:solidFill>
                  <a:schemeClr val="accent6"/>
                </a:solidFill>
              </a:rPr>
              <a:t>Campos: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u="sng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6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1.2 Ionic 2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20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Colecciones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/>
              <a:t>Una </a:t>
            </a:r>
            <a:r>
              <a:rPr lang="es-ES" sz="2400" dirty="0" smtClean="0"/>
              <a:t>colección </a:t>
            </a:r>
            <a:r>
              <a:rPr lang="es-ES" sz="2400" dirty="0"/>
              <a:t>es un contenedor de los documentos en MongoDB</a:t>
            </a:r>
            <a:r>
              <a:rPr lang="es-ES" sz="2400" dirty="0" smtClean="0"/>
              <a:t>. </a:t>
            </a:r>
            <a:endParaRPr lang="es-ES" dirty="0"/>
          </a:p>
          <a:p>
            <a:pPr algn="just"/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22" y="3332573"/>
            <a:ext cx="3377954" cy="3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168"/>
            <a:ext cx="12192000" cy="1478570"/>
          </a:xfrm>
        </p:spPr>
        <p:txBody>
          <a:bodyPr>
            <a:norm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Base de datos: MongoDB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877" y="1006792"/>
            <a:ext cx="91262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u="sng" dirty="0" smtClean="0">
                <a:solidFill>
                  <a:schemeClr val="accent6"/>
                </a:solidFill>
              </a:rPr>
              <a:t>Documentos</a:t>
            </a:r>
          </a:p>
          <a:p>
            <a:pPr algn="just"/>
            <a:endParaRPr lang="es-ES" sz="2400" dirty="0" smtClean="0"/>
          </a:p>
          <a:p>
            <a:pPr algn="just"/>
            <a:r>
              <a:rPr lang="es-ES" sz="2400" dirty="0" smtClean="0"/>
              <a:t>Un documento es </a:t>
            </a:r>
            <a:r>
              <a:rPr lang="es-ES" sz="2400" dirty="0"/>
              <a:t>un </a:t>
            </a:r>
            <a:r>
              <a:rPr lang="es-ES" sz="2400" dirty="0" smtClean="0"/>
              <a:t>conjunto de campos.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Los documentos son diferentes en cada colección.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La estructura de los documentos que pertenecen a una colección, viene dada por los modelos explicados anteriormente.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dirty="0" smtClean="0"/>
              <a:t>Además de la estructura definida por el modelo, contiene un campo que le identifica, llamado _id, y un campo de versionKey, llamado _v.</a:t>
            </a:r>
          </a:p>
          <a:p>
            <a:pPr algn="just"/>
            <a:endParaRPr lang="es-ES" sz="2400" dirty="0"/>
          </a:p>
          <a:p>
            <a:pPr algn="just"/>
            <a:endParaRPr lang="es-ES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8220"/>
            <a:ext cx="12192000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Base de datos: </a:t>
            </a:r>
            <a:br>
              <a:rPr lang="es-ES_tradnl" sz="6600" dirty="0" smtClean="0">
                <a:solidFill>
                  <a:schemeClr val="tx1"/>
                </a:solidFill>
              </a:rPr>
            </a:br>
            <a:r>
              <a:rPr lang="es-ES_tradnl" sz="6600" dirty="0">
                <a:solidFill>
                  <a:schemeClr val="tx1"/>
                </a:solidFill>
              </a:rPr>
              <a:t>M</a:t>
            </a:r>
            <a:r>
              <a:rPr lang="es-ES_tradnl" sz="6600" dirty="0" smtClean="0">
                <a:solidFill>
                  <a:schemeClr val="tx1"/>
                </a:solidFill>
              </a:rPr>
              <a:t>ongoDB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2" y="2636668"/>
            <a:ext cx="11489336" cy="3618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5949"/>
            <a:ext cx="3784738" cy="1432703"/>
          </a:xfrm>
        </p:spPr>
        <p:txBody>
          <a:bodyPr>
            <a:noAutofit/>
          </a:bodyPr>
          <a:lstStyle/>
          <a:p>
            <a:pPr algn="ctr"/>
            <a:r>
              <a:rPr lang="es-ES_tradnl" sz="4400" dirty="0" smtClean="0">
                <a:solidFill>
                  <a:schemeClr val="tx1"/>
                </a:solidFill>
              </a:rPr>
              <a:t>Relación entre colecciones</a:t>
            </a:r>
            <a:endParaRPr lang="es-E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9"/>
          <a:stretch/>
        </p:blipFill>
        <p:spPr>
          <a:xfrm>
            <a:off x="3784738" y="0"/>
            <a:ext cx="840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11013085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3</a:t>
            </a:r>
            <a:r>
              <a:rPr lang="es-ES_tradnl" sz="6600" dirty="0" smtClean="0">
                <a:solidFill>
                  <a:schemeClr val="tx1"/>
                </a:solidFill>
              </a:rPr>
              <a:t>.1 Conclusiones de la prueba </a:t>
            </a:r>
            <a:endParaRPr lang="es-E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1.3 Express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84578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54" y="245461"/>
            <a:ext cx="7098032" cy="1507067"/>
          </a:xfrm>
        </p:spPr>
        <p:txBody>
          <a:bodyPr>
            <a:normAutofit/>
          </a:bodyPr>
          <a:lstStyle/>
          <a:p>
            <a:pPr algn="ctr"/>
            <a:r>
              <a:rPr lang="es-ES" sz="6600" dirty="0" smtClean="0">
                <a:solidFill>
                  <a:schemeClr val="tx1"/>
                </a:solidFill>
              </a:rPr>
              <a:t>1.4 </a:t>
            </a:r>
            <a:r>
              <a:rPr lang="es-ES" sz="6600" dirty="0" err="1" smtClean="0">
                <a:solidFill>
                  <a:schemeClr val="tx1"/>
                </a:solidFill>
              </a:rPr>
              <a:t>MongoDB</a:t>
            </a:r>
            <a:endParaRPr lang="es-ES" sz="6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4300" y="1690385"/>
            <a:ext cx="1006727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300" dirty="0" smtClean="0"/>
              <a:t>.</a:t>
            </a:r>
            <a:endParaRPr lang="es-ES" sz="2300" dirty="0"/>
          </a:p>
          <a:p>
            <a:pPr lvl="1"/>
            <a:endParaRPr lang="es-ES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175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3" y="643888"/>
            <a:ext cx="6201387" cy="150706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2. Desarrollo 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2" y="2512381"/>
            <a:ext cx="10473866" cy="3131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8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547" y="292008"/>
            <a:ext cx="10045418" cy="2302431"/>
          </a:xfrm>
        </p:spPr>
        <p:txBody>
          <a:bodyPr>
            <a:noAutofit/>
          </a:bodyPr>
          <a:lstStyle/>
          <a:p>
            <a:pPr algn="ctr"/>
            <a:r>
              <a:rPr lang="es-ES_tradnl" sz="13000" b="1" u="sng" dirty="0" smtClean="0">
                <a:solidFill>
                  <a:schemeClr val="tx1"/>
                </a:solidFill>
              </a:rPr>
              <a:t>2.1 Frontend</a:t>
            </a:r>
            <a:endParaRPr lang="es-ES" sz="130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52" y="3193279"/>
            <a:ext cx="5472608" cy="2736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18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44" y="458525"/>
            <a:ext cx="528302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6600" dirty="0" smtClean="0">
                <a:solidFill>
                  <a:schemeClr val="tx1"/>
                </a:solidFill>
              </a:rPr>
              <a:t>Mapa de navegación</a:t>
            </a:r>
            <a:endParaRPr lang="es-ES" sz="66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" b="37653"/>
          <a:stretch/>
        </p:blipFill>
        <p:spPr>
          <a:xfrm>
            <a:off x="6365136" y="1397422"/>
            <a:ext cx="5702576" cy="490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7" b="-136"/>
          <a:stretch/>
        </p:blipFill>
        <p:spPr>
          <a:xfrm>
            <a:off x="172778" y="3266983"/>
            <a:ext cx="6037596" cy="303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07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3026</TotalTime>
  <Words>568</Words>
  <Application>Microsoft Office PowerPoint</Application>
  <PresentationFormat>Widescreen</PresentationFormat>
  <Paragraphs>175</Paragraphs>
  <Slides>45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Century Gothic</vt:lpstr>
      <vt:lpstr>Courier New</vt:lpstr>
      <vt:lpstr>Wingdings 3</vt:lpstr>
      <vt:lpstr>Ion</vt:lpstr>
      <vt:lpstr>Proyecto fin de grado</vt:lpstr>
      <vt:lpstr>1. Introducción</vt:lpstr>
      <vt:lpstr>1.1 Angular</vt:lpstr>
      <vt:lpstr>1.2 Ionic 2</vt:lpstr>
      <vt:lpstr>1.3 Express</vt:lpstr>
      <vt:lpstr>1.4 MongoDB</vt:lpstr>
      <vt:lpstr>2. Desarrollo </vt:lpstr>
      <vt:lpstr>2.1 Frontend</vt:lpstr>
      <vt:lpstr>Mapa de navegación</vt:lpstr>
      <vt:lpstr>Funcional</vt:lpstr>
      <vt:lpstr>Pantalla de Login</vt:lpstr>
      <vt:lpstr>Pantalla de Registro</vt:lpstr>
      <vt:lpstr>Video explicativo:  </vt:lpstr>
      <vt:lpstr>Pantalla de Home</vt:lpstr>
      <vt:lpstr>Header</vt:lpstr>
      <vt:lpstr>Video explicativo:  </vt:lpstr>
      <vt:lpstr>Pantalla de Mis amigos </vt:lpstr>
      <vt:lpstr>Video explicativo:  </vt:lpstr>
      <vt:lpstr>Pantalla de   Nueva encuesta: paso 1</vt:lpstr>
      <vt:lpstr>Pantalla de   Nueva encuesta: paso 2</vt:lpstr>
      <vt:lpstr>Pantalla de   Nueva encuesta: paso 3</vt:lpstr>
      <vt:lpstr>Video explicativo:  </vt:lpstr>
      <vt:lpstr>Pantalla de Votaciones </vt:lpstr>
      <vt:lpstr>Video explicativo:  </vt:lpstr>
      <vt:lpstr>Pantalla de Mis encuestas</vt:lpstr>
      <vt:lpstr>Pantalla de Mis encuestas</vt:lpstr>
      <vt:lpstr>Video explicativo:  </vt:lpstr>
      <vt:lpstr>2.2 Backend</vt:lpstr>
      <vt:lpstr>Servidor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Servidor Express</vt:lpstr>
      <vt:lpstr>Base de datos:  MongoDB</vt:lpstr>
      <vt:lpstr>Base de datos: MongoDB</vt:lpstr>
      <vt:lpstr>Base de datos: MongoDB</vt:lpstr>
      <vt:lpstr>Base de datos:  MongoDB</vt:lpstr>
      <vt:lpstr>Relación entre colecciones</vt:lpstr>
      <vt:lpstr>3. Prueba </vt:lpstr>
      <vt:lpstr>3.1 Conclusiones de la prueba 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 de grado</dc:title>
  <dc:creator>Lopez Zambrano, Sara (ES - Madrid)</dc:creator>
  <cp:lastModifiedBy>Lopez Zambrano, Sara (ES - Madrid)</cp:lastModifiedBy>
  <cp:revision>13</cp:revision>
  <dcterms:created xsi:type="dcterms:W3CDTF">2017-10-04T10:09:46Z</dcterms:created>
  <dcterms:modified xsi:type="dcterms:W3CDTF">2017-10-19T13:21:30Z</dcterms:modified>
</cp:coreProperties>
</file>